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6"/>
  </p:notesMasterIdLst>
  <p:sldIdLst>
    <p:sldId id="256" r:id="rId2"/>
    <p:sldId id="257" r:id="rId3"/>
    <p:sldId id="358" r:id="rId4"/>
    <p:sldId id="258" r:id="rId5"/>
    <p:sldId id="351" r:id="rId6"/>
    <p:sldId id="359" r:id="rId7"/>
    <p:sldId id="259" r:id="rId8"/>
    <p:sldId id="360" r:id="rId9"/>
    <p:sldId id="299" r:id="rId10"/>
    <p:sldId id="300" r:id="rId11"/>
    <p:sldId id="260" r:id="rId12"/>
    <p:sldId id="321" r:id="rId13"/>
    <p:sldId id="283" r:id="rId14"/>
    <p:sldId id="284" r:id="rId15"/>
    <p:sldId id="301" r:id="rId16"/>
    <p:sldId id="303" r:id="rId17"/>
    <p:sldId id="302" r:id="rId18"/>
    <p:sldId id="285" r:id="rId19"/>
    <p:sldId id="304" r:id="rId20"/>
    <p:sldId id="356" r:id="rId21"/>
    <p:sldId id="305" r:id="rId22"/>
    <p:sldId id="286" r:id="rId23"/>
    <p:sldId id="287" r:id="rId24"/>
    <p:sldId id="306" r:id="rId25"/>
    <p:sldId id="307" r:id="rId26"/>
    <p:sldId id="308" r:id="rId27"/>
    <p:sldId id="309" r:id="rId28"/>
    <p:sldId id="310" r:id="rId29"/>
    <p:sldId id="288" r:id="rId30"/>
    <p:sldId id="311" r:id="rId31"/>
    <p:sldId id="289" r:id="rId32"/>
    <p:sldId id="290" r:id="rId33"/>
    <p:sldId id="291" r:id="rId34"/>
    <p:sldId id="312" r:id="rId35"/>
    <p:sldId id="313" r:id="rId36"/>
    <p:sldId id="292" r:id="rId37"/>
    <p:sldId id="352" r:id="rId38"/>
    <p:sldId id="361" r:id="rId39"/>
    <p:sldId id="293" r:id="rId40"/>
    <p:sldId id="294" r:id="rId41"/>
    <p:sldId id="314" r:id="rId42"/>
    <p:sldId id="261" r:id="rId43"/>
    <p:sldId id="315" r:id="rId44"/>
    <p:sldId id="316" r:id="rId45"/>
    <p:sldId id="317" r:id="rId46"/>
    <p:sldId id="270" r:id="rId47"/>
    <p:sldId id="271" r:id="rId48"/>
    <p:sldId id="272" r:id="rId49"/>
    <p:sldId id="357" r:id="rId50"/>
    <p:sldId id="278" r:id="rId51"/>
    <p:sldId id="279" r:id="rId52"/>
    <p:sldId id="280" r:id="rId53"/>
    <p:sldId id="281" r:id="rId54"/>
    <p:sldId id="282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9" autoAdjust="0"/>
  </p:normalViewPr>
  <p:slideViewPr>
    <p:cSldViewPr snapToGrid="0" snapToObjects="1">
      <p:cViewPr>
        <p:scale>
          <a:sx n="45" d="100"/>
          <a:sy n="45" d="100"/>
        </p:scale>
        <p:origin x="-1968" y="-16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14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4A39B-AEAA-4D4E-BB8C-CBE6E83A7AA6}" type="datetimeFigureOut">
              <a:rPr lang="en-US" smtClean="0"/>
              <a:t>5/2/19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45587-8734-6E4C-9D8F-EF6E12506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4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809D5-450C-3E4A-8F14-9BA9460A403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809D5-450C-3E4A-8F14-9BA9460A403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45587-8734-6E4C-9D8F-EF6E125063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CB80EB-6CC4-2A4C-B1E5-861AEFB2DC80}" type="slidenum">
              <a:rPr lang="en-US" sz="1200">
                <a:cs typeface="Arial" charset="0"/>
              </a:rPr>
              <a:pPr eaLnBrk="1" hangingPunct="1"/>
              <a:t>50</a:t>
            </a:fld>
            <a:endParaRPr lang="en-US" sz="1200">
              <a:cs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E12366-9981-7D4A-BDC7-62CC49412E62}" type="slidenum">
              <a:rPr lang="en-US" sz="1200">
                <a:latin typeface="Times New Roman" charset="0"/>
              </a:rPr>
              <a:pPr eaLnBrk="1" hangingPunct="1"/>
              <a:t>51</a:t>
            </a:fld>
            <a:endParaRPr lang="en-US" sz="1200">
              <a:latin typeface="Times New Roman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C1AAA3-2A6F-154C-84F1-81141F6C9069}" type="slidenum">
              <a:rPr lang="en-US" sz="1200">
                <a:latin typeface="Times New Roman" charset="0"/>
              </a:rPr>
              <a:pPr eaLnBrk="1" hangingPunct="1"/>
              <a:t>52</a:t>
            </a:fld>
            <a:endParaRPr lang="en-US" sz="1200">
              <a:latin typeface="Times New Roman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28D8-5DC7-D848-8DCD-0CB2704CC903}" type="datetimeFigureOut">
              <a:rPr lang="en-US" smtClean="0"/>
              <a:t>5/2/19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DFAF-11AF-C041-8F0B-1CDF879A5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28D8-5DC7-D848-8DCD-0CB2704CC903}" type="datetimeFigureOut">
              <a:rPr lang="en-US" smtClean="0"/>
              <a:t>5/2/19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DFAF-11AF-C041-8F0B-1CDF879A5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28D8-5DC7-D848-8DCD-0CB2704CC903}" type="datetimeFigureOut">
              <a:rPr lang="en-US" smtClean="0"/>
              <a:t>5/2/19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DFAF-11AF-C041-8F0B-1CDF879A5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28D8-5DC7-D848-8DCD-0CB2704CC903}" type="datetimeFigureOut">
              <a:rPr lang="en-US" smtClean="0"/>
              <a:t>5/2/19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DFAF-11AF-C041-8F0B-1CDF879A5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28D8-5DC7-D848-8DCD-0CB2704CC903}" type="datetimeFigureOut">
              <a:rPr lang="en-US" smtClean="0"/>
              <a:t>5/2/19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DFAF-11AF-C041-8F0B-1CDF879A5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28D8-5DC7-D848-8DCD-0CB2704CC903}" type="datetimeFigureOut">
              <a:rPr lang="en-US" smtClean="0"/>
              <a:t>5/2/19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DFAF-11AF-C041-8F0B-1CDF879A5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28D8-5DC7-D848-8DCD-0CB2704CC903}" type="datetimeFigureOut">
              <a:rPr lang="en-US" smtClean="0"/>
              <a:t>5/2/19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DFAF-11AF-C041-8F0B-1CDF879A5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28D8-5DC7-D848-8DCD-0CB2704CC903}" type="datetimeFigureOut">
              <a:rPr lang="en-US" smtClean="0"/>
              <a:t>5/2/19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DFAF-11AF-C041-8F0B-1CDF879A5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28D8-5DC7-D848-8DCD-0CB2704CC903}" type="datetimeFigureOut">
              <a:rPr lang="en-US" smtClean="0"/>
              <a:t>5/2/19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DFAF-11AF-C041-8F0B-1CDF879A5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28D8-5DC7-D848-8DCD-0CB2704CC903}" type="datetimeFigureOut">
              <a:rPr lang="en-US" smtClean="0"/>
              <a:t>5/2/19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DFAF-11AF-C041-8F0B-1CDF879A5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28D8-5DC7-D848-8DCD-0CB2704CC903}" type="datetimeFigureOut">
              <a:rPr lang="en-US" smtClean="0"/>
              <a:t>5/2/19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DFAF-11AF-C041-8F0B-1CDF879A5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D28D8-5DC7-D848-8DCD-0CB2704CC903}" type="datetimeFigureOut">
              <a:rPr lang="en-US" smtClean="0"/>
              <a:t>5/2/19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1DFAF-11AF-C041-8F0B-1CDF879A5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81578"/>
            <a:ext cx="6400800" cy="1752600"/>
          </a:xfrm>
        </p:spPr>
        <p:txBody>
          <a:bodyPr/>
          <a:lstStyle/>
          <a:p>
            <a:r>
              <a:rPr lang="en-US" dirty="0" smtClean="0"/>
              <a:t>Technology and History</a:t>
            </a:r>
          </a:p>
          <a:p>
            <a:r>
              <a:rPr lang="en-US" dirty="0" smtClean="0"/>
              <a:t>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39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in common use at the end of a decade</a:t>
            </a:r>
          </a:p>
          <a:p>
            <a:endParaRPr lang="en-US" dirty="0"/>
          </a:p>
          <a:p>
            <a:r>
              <a:rPr lang="en-US" dirty="0" smtClean="0"/>
              <a:t>And in rare use (or unknown at the beginning of the decade?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1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Inventions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886091"/>
              </p:ext>
            </p:extLst>
          </p:nvPr>
        </p:nvGraphicFramePr>
        <p:xfrm>
          <a:off x="0" y="914400"/>
          <a:ext cx="90678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600"/>
                <a:gridCol w="5793317"/>
                <a:gridCol w="251883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Safety razor, ductile tungsten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289" y="1537138"/>
            <a:ext cx="3289300" cy="24638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572000" y="2501314"/>
            <a:ext cx="822960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778" y="2181274"/>
            <a:ext cx="1968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60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Inventions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128698"/>
              </p:ext>
            </p:extLst>
          </p:nvPr>
        </p:nvGraphicFramePr>
        <p:xfrm>
          <a:off x="0" y="914400"/>
          <a:ext cx="90678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600"/>
                <a:gridCol w="5793317"/>
                <a:gridCol w="251883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</a:t>
                      </a:r>
                      <a:r>
                        <a:rPr lang="en-US" sz="1600" dirty="0" smtClean="0"/>
                        <a:t>ductile </a:t>
                      </a:r>
                      <a:r>
                        <a:rPr lang="en-US" sz="1600" dirty="0" smtClean="0"/>
                        <a:t>tungsten provided rugged </a:t>
                      </a:r>
                      <a:r>
                        <a:rPr lang="en-US" sz="1600" dirty="0" err="1" smtClean="0"/>
                        <a:t>efficientelectrical</a:t>
                      </a:r>
                      <a:r>
                        <a:rPr lang="en-US" sz="1600" dirty="0" smtClean="0"/>
                        <a:t> lighting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515" y="1130031"/>
            <a:ext cx="1933066" cy="36750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144" y="1380223"/>
            <a:ext cx="2616200" cy="3111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85512" y="4190176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William Coolidge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36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Inventions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077884"/>
              </p:ext>
            </p:extLst>
          </p:nvPr>
        </p:nvGraphicFramePr>
        <p:xfrm>
          <a:off x="0" y="914400"/>
          <a:ext cx="90678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600"/>
                <a:gridCol w="5793317"/>
                <a:gridCol w="2518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??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Airplanes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191" y="2060565"/>
            <a:ext cx="2510122" cy="162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95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Inventions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699019"/>
              </p:ext>
            </p:extLst>
          </p:nvPr>
        </p:nvGraphicFramePr>
        <p:xfrm>
          <a:off x="0" y="914400"/>
          <a:ext cx="9067800" cy="465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600"/>
                <a:gridCol w="5793317"/>
                <a:gridCol w="2518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??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Cheap Cars, Radio, Home appliances, short wave radio, Insulin for Diabetics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86" y="1374517"/>
            <a:ext cx="3225800" cy="252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511" y="1498790"/>
            <a:ext cx="3187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6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1920s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Between 1923 and 1930, 60 percent of American families purchased </a:t>
            </a:r>
            <a:r>
              <a:rPr lang="en-US" dirty="0" smtClean="0"/>
              <a:t>radios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276600"/>
            <a:ext cx="3225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21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1929   5.3 M cars shipped  a record until </a:t>
            </a:r>
            <a:r>
              <a:rPr lang="en-US" dirty="0" smtClean="0"/>
              <a:t>1949</a:t>
            </a:r>
          </a:p>
          <a:p>
            <a:endParaRPr lang="en-US" dirty="0"/>
          </a:p>
          <a:p>
            <a:r>
              <a:rPr lang="en-US" dirty="0" smtClean="0"/>
              <a:t>Cars went from a luxury good to common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7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1920s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28800"/>
            <a:ext cx="40640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697" y="2209800"/>
            <a:ext cx="3762103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5347156"/>
            <a:ext cx="1730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Model T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5347156"/>
            <a:ext cx="15961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Model A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14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6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growth of commercial air passenger transport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495769"/>
              </p:ext>
            </p:extLst>
          </p:nvPr>
        </p:nvGraphicFramePr>
        <p:xfrm>
          <a:off x="0" y="1997734"/>
          <a:ext cx="90678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600"/>
                <a:gridCol w="5793317"/>
                <a:gridCol w="25188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Nylon, Air transport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199" y="2405945"/>
            <a:ext cx="4162271" cy="291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55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Inventions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18414"/>
              </p:ext>
            </p:extLst>
          </p:nvPr>
        </p:nvGraphicFramePr>
        <p:xfrm>
          <a:off x="0" y="921457"/>
          <a:ext cx="9067800" cy="5959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600"/>
                <a:gridCol w="5793317"/>
                <a:gridCol w="251883"/>
              </a:tblGrid>
              <a:tr h="167183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Computer, kidney dialysis, nuclear weapons, microwave oven, transistor, Antibiotics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363" y="1281874"/>
            <a:ext cx="5282977" cy="310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39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8918223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Consider the Hypothesis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“In </a:t>
            </a:r>
            <a:r>
              <a:rPr lang="en-US" dirty="0" smtClean="0"/>
              <a:t>recent years, Technology is changing our lives faster than ever </a:t>
            </a:r>
            <a:r>
              <a:rPr lang="en-US" dirty="0" smtClean="0"/>
              <a:t>before”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714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Inventions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857076"/>
              </p:ext>
            </p:extLst>
          </p:nvPr>
        </p:nvGraphicFramePr>
        <p:xfrm>
          <a:off x="0" y="921457"/>
          <a:ext cx="9067800" cy="5959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600"/>
                <a:gridCol w="5793317"/>
                <a:gridCol w="251883"/>
              </a:tblGrid>
              <a:tr h="167183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Computer:</a:t>
                      </a:r>
                      <a:r>
                        <a:rPr lang="en-US" sz="1600" baseline="0" dirty="0" smtClean="0"/>
                        <a:t> Alan Turing “Colossus” Code Breaker </a:t>
                      </a:r>
                      <a:r>
                        <a:rPr lang="en-US" sz="1600" baseline="0" dirty="0" err="1" smtClean="0"/>
                        <a:t>Bletchly</a:t>
                      </a:r>
                      <a:r>
                        <a:rPr lang="en-US" sz="1600" baseline="0" dirty="0" smtClean="0"/>
                        <a:t> Park; ENIAC general purpose computer(1946)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363" y="1281874"/>
            <a:ext cx="5282977" cy="310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63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Inventions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653274"/>
              </p:ext>
            </p:extLst>
          </p:nvPr>
        </p:nvGraphicFramePr>
        <p:xfrm>
          <a:off x="0" y="921457"/>
          <a:ext cx="9067800" cy="5959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600"/>
                <a:gridCol w="5793317"/>
                <a:gridCol w="251883"/>
              </a:tblGrid>
              <a:tr h="167183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Computer, kidney dialysis, nuclear weapons, microwave oven, transistor, Antibiotics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703" y="1099580"/>
            <a:ext cx="4177402" cy="354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Inventions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811013"/>
              </p:ext>
            </p:extLst>
          </p:nvPr>
        </p:nvGraphicFramePr>
        <p:xfrm>
          <a:off x="0" y="921457"/>
          <a:ext cx="9067800" cy="5751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600"/>
                <a:gridCol w="5793317"/>
                <a:gridCol w="251883"/>
              </a:tblGrid>
              <a:tr h="167183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Transistor, Brattain Bardeen Shockley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012" y="921458"/>
            <a:ext cx="3866130" cy="36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Inventions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645952"/>
              </p:ext>
            </p:extLst>
          </p:nvPr>
        </p:nvGraphicFramePr>
        <p:xfrm>
          <a:off x="395112" y="1270000"/>
          <a:ext cx="8291688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179"/>
                <a:gridCol w="4609844"/>
                <a:gridCol w="236665"/>
              </a:tblGrid>
              <a:tr h="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1814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1814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1814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1814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1814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408200"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1960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Computer </a:t>
                      </a:r>
                      <a:r>
                        <a:rPr lang="en-US" sz="1600" dirty="0" smtClean="0"/>
                        <a:t>Languages. Jet Planes for Transport, Video Tape Recorder, Transistor</a:t>
                      </a:r>
                      <a:r>
                        <a:rPr lang="en-US" sz="1600" baseline="0" dirty="0" smtClean="0"/>
                        <a:t> Radio, Oral Contraceptives, Solar Cell, Polio vaccine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1814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1814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1814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1814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1814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734" y="1636888"/>
            <a:ext cx="33528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6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Flying frequency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4660900" cy="3327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98700" y="5334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http://www.gallup.com/poll/26134/Security-Hassles-Airports-Air-Travelers-Biggest-Complaints.aspx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211" y="1905000"/>
            <a:ext cx="3475789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7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when did this really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"For the first time the ordinary man began to fly with us," observed Juan Trippe, longtime head of Pan American.</a:t>
            </a:r>
            <a:r>
              <a:rPr lang="en-US" dirty="0" smtClean="0"/>
              <a:t> </a:t>
            </a:r>
          </a:p>
          <a:p>
            <a:r>
              <a:rPr lang="en-US" dirty="0" smtClean="0"/>
              <a:t>Traffic </a:t>
            </a:r>
            <a:r>
              <a:rPr lang="en-US" dirty="0"/>
              <a:t>Jams in the </a:t>
            </a:r>
            <a:r>
              <a:rPr lang="en-US" dirty="0" smtClean="0"/>
              <a:t>Sky</a:t>
            </a:r>
          </a:p>
          <a:p>
            <a:pPr>
              <a:buNone/>
            </a:pPr>
            <a:r>
              <a:rPr lang="en-US" dirty="0" smtClean="0"/>
              <a:t>	So </a:t>
            </a:r>
            <a:r>
              <a:rPr lang="en-US" dirty="0"/>
              <a:t>many ordinary people began to fly that the industry had to struggle to serve them.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Boardings </a:t>
            </a:r>
            <a:r>
              <a:rPr lang="en-US" dirty="0"/>
              <a:t>more than doubled from 17.3 million in 1950 to 38 million in 1958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By </a:t>
            </a:r>
            <a:r>
              <a:rPr lang="en-US" dirty="0"/>
              <a:t>1955 more Americans were traveling by air than by railroad.</a:t>
            </a:r>
            <a:endParaRPr lang="en-US" dirty="0" smtClean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5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in the 50s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236720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4140200"/>
            <a:ext cx="3200400" cy="256032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076700" y="2514600"/>
            <a:ext cx="571500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0800"/>
            <a:ext cx="3810000" cy="238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500" y="1238250"/>
            <a:ext cx="3187700" cy="25527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229100" y="4953000"/>
            <a:ext cx="571500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25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1957-2013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Speed Essentially the same</a:t>
            </a:r>
          </a:p>
          <a:p>
            <a:r>
              <a:rPr lang="en-US" dirty="0" smtClean="0"/>
              <a:t>Fuel economy </a:t>
            </a:r>
          </a:p>
          <a:p>
            <a:pPr lvl="1"/>
            <a:r>
              <a:rPr lang="en-US" dirty="0" smtClean="0"/>
              <a:t>1960 and 2000      55% overall fuel efficiency gain</a:t>
            </a:r>
          </a:p>
          <a:p>
            <a:r>
              <a:rPr lang="en-US" dirty="0" smtClean="0"/>
              <a:t>Aviation Safety – fatal accidents</a:t>
            </a:r>
          </a:p>
          <a:p>
            <a:pPr lvl="1"/>
            <a:r>
              <a:rPr lang="en-US" dirty="0" smtClean="0"/>
              <a:t>1950s and 1960s  once every 200,000 flights.</a:t>
            </a:r>
          </a:p>
          <a:p>
            <a:pPr lvl="1"/>
            <a:r>
              <a:rPr lang="en-US" dirty="0" smtClean="0"/>
              <a:t>2013   once every 2 million flights.</a:t>
            </a:r>
          </a:p>
          <a:p>
            <a:pPr lvl="1"/>
            <a:r>
              <a:rPr lang="en-US" dirty="0" smtClean="0"/>
              <a:t>2017 no fatalities</a:t>
            </a:r>
          </a:p>
        </p:txBody>
      </p:sp>
    </p:spTree>
    <p:extLst>
      <p:ext uri="{BB962C8B-B14F-4D97-AF65-F5344CB8AC3E}">
        <p14:creationId xmlns:p14="http://schemas.microsoft.com/office/powerpoint/2010/main" val="101556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dropped with de-regulation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24000"/>
            <a:ext cx="6307212" cy="490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4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Inventions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292170"/>
              </p:ext>
            </p:extLst>
          </p:nvPr>
        </p:nvGraphicFramePr>
        <p:xfrm>
          <a:off x="35254" y="4816009"/>
          <a:ext cx="8651546" cy="4907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4834"/>
                <a:gridCol w="5548432"/>
                <a:gridCol w="208280"/>
              </a:tblGrid>
              <a:tr h="3436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859046">
                <a:tc>
                  <a:txBody>
                    <a:bodyPr/>
                    <a:lstStyle/>
                    <a:p>
                      <a:r>
                        <a:rPr lang="en-US" dirty="0" smtClean="0"/>
                        <a:t>1970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Space Travel, Satellite Communication, photocopier, room air conditioning, laser, IC, audio cassette, Arpanet,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436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436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436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1498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436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436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436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436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436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436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377" y="794689"/>
            <a:ext cx="4474638" cy="345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5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8918223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this Hypothesis true?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Consider other periods of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030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Inventions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180981"/>
              </p:ext>
            </p:extLst>
          </p:nvPr>
        </p:nvGraphicFramePr>
        <p:xfrm>
          <a:off x="0" y="4251566"/>
          <a:ext cx="9067800" cy="465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600"/>
                <a:gridCol w="5793317"/>
                <a:gridCol w="25188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Space Travel, Satellite Communication, photocopier (Xerox), room air conditioning, laser, IC</a:t>
                      </a:r>
                      <a:r>
                        <a:rPr lang="en-US" sz="1600" baseline="0" dirty="0" smtClean="0"/>
                        <a:t> 4K RAM</a:t>
                      </a:r>
                      <a:r>
                        <a:rPr lang="en-US" sz="1600" dirty="0" smtClean="0"/>
                        <a:t>, audio cassette, Arpanet,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0" y="1002003"/>
            <a:ext cx="31750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79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Inventions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195911"/>
              </p:ext>
            </p:extLst>
          </p:nvPr>
        </p:nvGraphicFramePr>
        <p:xfrm>
          <a:off x="76200" y="3653864"/>
          <a:ext cx="9067800" cy="465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600"/>
                <a:gridCol w="5793317"/>
                <a:gridCol w="25188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1980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Hand held calculator, microprocessors, word processors, Ethernet, Visicalc (excel), wide popular air travel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71988" y="1345539"/>
            <a:ext cx="74832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The </a:t>
            </a:r>
            <a:r>
              <a:rPr lang="en-US" i="1" dirty="0"/>
              <a:t>first handheld calculator was invented at TI in 1967. The project was code-named </a:t>
            </a:r>
            <a:r>
              <a:rPr lang="en-US" i="1" dirty="0" smtClean="0"/>
              <a:t>Cal </a:t>
            </a:r>
            <a:r>
              <a:rPr lang="en-US" i="1" dirty="0"/>
              <a:t>Tech</a:t>
            </a:r>
            <a:r>
              <a:rPr lang="en-US" i="1" dirty="0" smtClean="0"/>
              <a:t>. </a:t>
            </a:r>
            <a:r>
              <a:rPr lang="en-US" i="1" dirty="0"/>
              <a:t>This model, which shows the application of TI's thermal </a:t>
            </a:r>
            <a:r>
              <a:rPr lang="en-US" i="1" dirty="0" err="1"/>
              <a:t>printhead</a:t>
            </a:r>
            <a:r>
              <a:rPr lang="en-US" i="1" dirty="0"/>
              <a:t> to the calculator, resides today at the Smithsonian in Washington, D.C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00775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Inventions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564521"/>
              </p:ext>
            </p:extLst>
          </p:nvPr>
        </p:nvGraphicFramePr>
        <p:xfrm>
          <a:off x="250520" y="3817307"/>
          <a:ext cx="90678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600"/>
                <a:gridCol w="5793317"/>
                <a:gridCol w="251883"/>
              </a:tblGrid>
              <a:tr h="2639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676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676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6760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1990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PCs,</a:t>
                      </a:r>
                      <a:r>
                        <a:rPr lang="en-US" sz="1600" baseline="0" dirty="0" smtClean="0"/>
                        <a:t> “</a:t>
                      </a:r>
                      <a:r>
                        <a:rPr lang="en-US" sz="1600" dirty="0" smtClean="0"/>
                        <a:t>Supercomputer”, walkman,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676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676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676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676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676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676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676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676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823" y="1002135"/>
            <a:ext cx="3291224" cy="259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81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Inventions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917107"/>
              </p:ext>
            </p:extLst>
          </p:nvPr>
        </p:nvGraphicFramePr>
        <p:xfrm>
          <a:off x="0" y="4189305"/>
          <a:ext cx="90678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600"/>
                <a:gridCol w="5793317"/>
                <a:gridCol w="25188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Cell Phones, Internet, GPS, free phone calls,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318156" y="914400"/>
            <a:ext cx="2073301" cy="285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4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Inventions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475024"/>
              </p:ext>
            </p:extLst>
          </p:nvPr>
        </p:nvGraphicFramePr>
        <p:xfrm>
          <a:off x="0" y="4189305"/>
          <a:ext cx="90678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600"/>
                <a:gridCol w="5793317"/>
                <a:gridCol w="25188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Cell Phones, Internet, GPS, free phone calls,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098550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45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Inventions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882564"/>
              </p:ext>
            </p:extLst>
          </p:nvPr>
        </p:nvGraphicFramePr>
        <p:xfrm>
          <a:off x="0" y="4692225"/>
          <a:ext cx="9067800" cy="444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600"/>
                <a:gridCol w="5793317"/>
                <a:gridCol w="251883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Cell Phones, Internet, GPS, free phone calls,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761" y="136973"/>
            <a:ext cx="2033098" cy="438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31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Inventions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173414"/>
              </p:ext>
            </p:extLst>
          </p:nvPr>
        </p:nvGraphicFramePr>
        <p:xfrm>
          <a:off x="0" y="4345786"/>
          <a:ext cx="9067800" cy="444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600"/>
                <a:gridCol w="5793317"/>
                <a:gridCol w="251883"/>
              </a:tblGrid>
              <a:tr h="3386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Social Networking, pocket computer (Iphone), YouTube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052" y="1531626"/>
            <a:ext cx="6480783" cy="241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89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Inventions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908436"/>
              </p:ext>
            </p:extLst>
          </p:nvPr>
        </p:nvGraphicFramePr>
        <p:xfrm>
          <a:off x="254021" y="1666924"/>
          <a:ext cx="8773247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4416"/>
                <a:gridCol w="5605130"/>
                <a:gridCol w="243701"/>
              </a:tblGrid>
              <a:tr h="274534">
                <a:tc>
                  <a:txBody>
                    <a:bodyPr/>
                    <a:lstStyle/>
                    <a:p>
                      <a:r>
                        <a:rPr lang="en-US" sz="9600" dirty="0" smtClean="0"/>
                        <a:t>2019</a:t>
                      </a:r>
                      <a:endParaRPr lang="en-US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dirty="0" smtClean="0"/>
                        <a:t>You tell me</a:t>
                      </a:r>
                      <a:endParaRPr lang="en-US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74534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74534"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r>
                        <a:rPr lang="en-US" baseline="0" dirty="0" smtClean="0"/>
                        <a:t> hour personal connectivity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74534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7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7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7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7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7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7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7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7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158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Inventions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372062"/>
              </p:ext>
            </p:extLst>
          </p:nvPr>
        </p:nvGraphicFramePr>
        <p:xfrm>
          <a:off x="254021" y="1666924"/>
          <a:ext cx="8773247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4416"/>
                <a:gridCol w="5605130"/>
                <a:gridCol w="243701"/>
              </a:tblGrid>
              <a:tr h="274534">
                <a:tc>
                  <a:txBody>
                    <a:bodyPr/>
                    <a:lstStyle/>
                    <a:p>
                      <a:r>
                        <a:rPr lang="en-US" sz="9600" dirty="0" smtClean="0"/>
                        <a:t>2019</a:t>
                      </a:r>
                      <a:endParaRPr lang="en-US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74534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74534"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r>
                        <a:rPr lang="en-US" baseline="0" dirty="0" smtClean="0"/>
                        <a:t> hour personal connectivity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74534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74534">
                <a:tc>
                  <a:txBody>
                    <a:bodyPr/>
                    <a:lstStyle/>
                    <a:p>
                      <a:r>
                        <a:rPr lang="en-US" dirty="0" smtClean="0"/>
                        <a:t>Social Networking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7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74534">
                <a:tc>
                  <a:txBody>
                    <a:bodyPr/>
                    <a:lstStyle/>
                    <a:p>
                      <a:r>
                        <a:rPr lang="en-US" dirty="0" smtClean="0"/>
                        <a:t>Smart Houses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7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7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7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7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7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080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Inventions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656766"/>
              </p:ext>
            </p:extLst>
          </p:nvPr>
        </p:nvGraphicFramePr>
        <p:xfrm>
          <a:off x="254021" y="1666924"/>
          <a:ext cx="8773247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4416"/>
                <a:gridCol w="5605130"/>
                <a:gridCol w="243701"/>
              </a:tblGrid>
              <a:tr h="274534">
                <a:tc>
                  <a:txBody>
                    <a:bodyPr/>
                    <a:lstStyle/>
                    <a:p>
                      <a:r>
                        <a:rPr lang="en-US" sz="9600" dirty="0" smtClean="0"/>
                        <a:t>2030</a:t>
                      </a:r>
                      <a:endParaRPr lang="en-US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dirty="0" smtClean="0"/>
                        <a:t>You tell me</a:t>
                      </a:r>
                      <a:endParaRPr lang="en-US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7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745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745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745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7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7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7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7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7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7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274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294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the election of 1860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5029200" cy="4343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Lincoln vs Douglas Nov 6, 1860</a:t>
            </a:r>
          </a:p>
          <a:p>
            <a:pPr>
              <a:buNone/>
            </a:pPr>
            <a:r>
              <a:rPr lang="en-US" dirty="0" smtClean="0"/>
              <a:t>Abraham Lincoln voted at the Sangamon County Court House in Springfield, Illinois in mid-afternoon, modestly cutting his own name from the ballot. </a:t>
            </a:r>
          </a:p>
          <a:p>
            <a:pPr>
              <a:buNone/>
            </a:pPr>
            <a:r>
              <a:rPr lang="en-US" dirty="0" smtClean="0"/>
              <a:t>That evening he went to the local telegraph office and waited for reports on election returns from across the country.</a:t>
            </a:r>
          </a:p>
          <a:p>
            <a:pPr>
              <a:buNone/>
            </a:pPr>
            <a:r>
              <a:rPr lang="en-US" dirty="0" smtClean="0"/>
              <a:t> “Those who saw [Lincoln] at the time,” as the New York Times observed, “say it would have been impossible for a bystander to tell that that tall, lean, wiry, good-natured, easy-going gentleman…was the choice of the people to fill the most important office in the nation.” (By Don Sailer)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828800"/>
            <a:ext cx="3122278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87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Inventions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933175"/>
              </p:ext>
            </p:extLst>
          </p:nvPr>
        </p:nvGraphicFramePr>
        <p:xfrm>
          <a:off x="0" y="914400"/>
          <a:ext cx="9067800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600"/>
                <a:gridCol w="5793317"/>
                <a:gridCol w="2518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??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Social Networking, pocket computer (Iphone), YouTube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Cell Phones, Internet, GPS, free phone calls,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1990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PCs,</a:t>
                      </a:r>
                      <a:r>
                        <a:rPr lang="en-US" sz="1600" baseline="0" dirty="0" smtClean="0"/>
                        <a:t> “</a:t>
                      </a:r>
                      <a:r>
                        <a:rPr lang="en-US" sz="1600" dirty="0" smtClean="0"/>
                        <a:t>Supercomputer”, walkman,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1980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Hand held calculator, microprocessors, word processors, Ethernet, Visicalc (excel), wide popular air travel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Space Travel, Satellite Communication, photocopier, room air conditioning, laser, IC, audio cassette, Arpanet,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Jet Planes for transport, Video Tape recorder, transistor</a:t>
                      </a:r>
                      <a:r>
                        <a:rPr lang="en-US" sz="1600" baseline="0" dirty="0" smtClean="0"/>
                        <a:t> Radio, oral contraceptives, solar cell, Fortran, Polio vaccine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Computer, kidney dialysis, nuclear weapons, microwave oven, transistor, Antibiotics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Nylon, Air transport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Cheap Cars, Radio, Home appliances, short wave radio, Insulin for Diabetics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Airplanes, zipper, frozen food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Safety razor, ductile tungsten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4092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However, there is one thing that characterizes technology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7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991600" cy="37797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5257800"/>
            <a:ext cx="4800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Derek Thompson  Atlantic Magazine April 7, 2012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29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Phones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53" y="1417638"/>
            <a:ext cx="8392247" cy="503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3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Phones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27" y="1296552"/>
            <a:ext cx="7180273" cy="556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9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Smart Phone Penetration India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err="1" smtClean="0"/>
              <a:t>Statistica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872846"/>
              </p:ext>
            </p:extLst>
          </p:nvPr>
        </p:nvGraphicFramePr>
        <p:xfrm>
          <a:off x="871175" y="2697877"/>
          <a:ext cx="7912287" cy="9144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79143"/>
                <a:gridCol w="879143"/>
                <a:gridCol w="879143"/>
                <a:gridCol w="879143"/>
                <a:gridCol w="879143"/>
                <a:gridCol w="879143"/>
                <a:gridCol w="879143"/>
                <a:gridCol w="879143"/>
                <a:gridCol w="879143"/>
              </a:tblGrid>
              <a:tr h="39972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2017</a:t>
                      </a:r>
                      <a:endParaRPr lang="en-US" sz="2400" dirty="0"/>
                    </a:p>
                  </a:txBody>
                  <a:tcPr/>
                </a:tc>
              </a:tr>
              <a:tr h="3997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28.5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32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396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have predicted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Perhaps easier when a product is already launched and accepted.</a:t>
            </a:r>
          </a:p>
          <a:p>
            <a:endParaRPr lang="en-US" dirty="0" smtClean="0"/>
          </a:p>
          <a:p>
            <a:r>
              <a:rPr lang="en-US" dirty="0" smtClean="0"/>
              <a:t>Hard at the very beginning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181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Missed Forecasts at the beginning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A “reasonable” forecaster would </a:t>
            </a:r>
            <a:r>
              <a:rPr lang="en-US" i="1" dirty="0" smtClean="0"/>
              <a:t>not </a:t>
            </a:r>
            <a:r>
              <a:rPr lang="en-US" dirty="0" smtClean="0"/>
              <a:t>have predicted</a:t>
            </a:r>
          </a:p>
          <a:p>
            <a:pPr>
              <a:buNone/>
            </a:pPr>
            <a:r>
              <a:rPr lang="en-US" dirty="0" smtClean="0"/>
              <a:t>The computer in 1940</a:t>
            </a:r>
          </a:p>
          <a:p>
            <a:pPr>
              <a:buNone/>
            </a:pPr>
            <a:r>
              <a:rPr lang="en-US" dirty="0" smtClean="0"/>
              <a:t>The transistor in 1945</a:t>
            </a:r>
          </a:p>
          <a:p>
            <a:pPr>
              <a:buNone/>
            </a:pPr>
            <a:r>
              <a:rPr lang="en-US" dirty="0" smtClean="0"/>
              <a:t>The Laser in 1950</a:t>
            </a:r>
          </a:p>
          <a:p>
            <a:pPr>
              <a:buNone/>
            </a:pPr>
            <a:r>
              <a:rPr lang="en-US" dirty="0" smtClean="0"/>
              <a:t>Comsats in 1955 </a:t>
            </a:r>
          </a:p>
          <a:p>
            <a:pPr>
              <a:buNone/>
            </a:pPr>
            <a:r>
              <a:rPr lang="en-US" dirty="0" smtClean="0"/>
              <a:t>LSI in 1960</a:t>
            </a:r>
          </a:p>
          <a:p>
            <a:pPr>
              <a:buNone/>
            </a:pPr>
            <a:r>
              <a:rPr lang="en-US" dirty="0" smtClean="0"/>
              <a:t>Handheld calculators and microcomputers in 1965</a:t>
            </a:r>
          </a:p>
          <a:p>
            <a:pPr>
              <a:buNone/>
            </a:pPr>
            <a:r>
              <a:rPr lang="en-US" dirty="0" smtClean="0"/>
              <a:t>Cellphones in 1980</a:t>
            </a:r>
          </a:p>
          <a:p>
            <a:pPr>
              <a:buNone/>
            </a:pPr>
            <a:r>
              <a:rPr lang="en-US" dirty="0" smtClean="0"/>
              <a:t>The Internet in 1990</a:t>
            </a:r>
          </a:p>
        </p:txBody>
      </p:sp>
    </p:spTree>
    <p:extLst>
      <p:ext uri="{BB962C8B-B14F-4D97-AF65-F5344CB8AC3E}">
        <p14:creationId xmlns:p14="http://schemas.microsoft.com/office/powerpoint/2010/main" val="233448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With Exceptions</a:t>
            </a:r>
            <a:br>
              <a:rPr lang="en-US" dirty="0" smtClean="0"/>
            </a:br>
            <a:r>
              <a:rPr lang="en-US" dirty="0" smtClean="0"/>
              <a:t>Consider Arthur C. Clarke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714978"/>
            <a:ext cx="4495800" cy="200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“Extra-Terrestrial Relays: Can Rocket Stations Give World-wide Radio Coverage?”</a:t>
            </a:r>
          </a:p>
          <a:p>
            <a:pPr>
              <a:buNone/>
            </a:pPr>
            <a:r>
              <a:rPr lang="en-US" sz="2800" dirty="0" smtClean="0"/>
              <a:t> – Wireless World Oct, 1945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267200"/>
            <a:ext cx="3657600" cy="22832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24000"/>
            <a:ext cx="32893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2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</a:t>
            </a:r>
            <a:r>
              <a:rPr lang="en-US" dirty="0" smtClean="0"/>
              <a:t>ancer commonly cured</a:t>
            </a:r>
            <a:endParaRPr lang="en-US" dirty="0"/>
          </a:p>
          <a:p>
            <a:r>
              <a:rPr lang="en-US" dirty="0"/>
              <a:t>Drone delivery</a:t>
            </a:r>
          </a:p>
          <a:p>
            <a:r>
              <a:rPr lang="en-US" dirty="0"/>
              <a:t>Quantum </a:t>
            </a:r>
            <a:r>
              <a:rPr lang="en-US" dirty="0" smtClean="0"/>
              <a:t>computing</a:t>
            </a:r>
            <a:endParaRPr lang="en-US" dirty="0"/>
          </a:p>
          <a:p>
            <a:r>
              <a:rPr lang="en-US" dirty="0" smtClean="0"/>
              <a:t>Common Autonomous </a:t>
            </a:r>
            <a:r>
              <a:rPr lang="en-US" dirty="0"/>
              <a:t>vehicles</a:t>
            </a:r>
          </a:p>
          <a:p>
            <a:r>
              <a:rPr lang="en-US" dirty="0" smtClean="0"/>
              <a:t>Zero </a:t>
            </a:r>
            <a:r>
              <a:rPr lang="en-US" dirty="0"/>
              <a:t>emission </a:t>
            </a:r>
            <a:r>
              <a:rPr lang="en-US" dirty="0" smtClean="0"/>
              <a:t>transport</a:t>
            </a:r>
            <a:endParaRPr lang="en-US" dirty="0"/>
          </a:p>
          <a:p>
            <a:r>
              <a:rPr lang="en-US" dirty="0" smtClean="0"/>
              <a:t>Greatly improved Medical  </a:t>
            </a:r>
            <a:r>
              <a:rPr lang="en-US" dirty="0"/>
              <a:t>diagnosis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09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the election of 1860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5029200" cy="434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By midnight, he knew he had won because of key state returns, New York and Pennsylvania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828800"/>
            <a:ext cx="3122278" cy="3505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898065"/>
            <a:ext cx="7097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www.smithsonianmag.com</a:t>
            </a:r>
            <a:r>
              <a:rPr lang="en-US" dirty="0"/>
              <a:t>/history/election-day-1860-84266675/</a:t>
            </a:r>
          </a:p>
        </p:txBody>
      </p:sp>
    </p:spTree>
    <p:extLst>
      <p:ext uri="{BB962C8B-B14F-4D97-AF65-F5344CB8AC3E}">
        <p14:creationId xmlns:p14="http://schemas.microsoft.com/office/powerpoint/2010/main" val="159124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4488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>
                <a:latin typeface="Cochin" charset="0"/>
                <a:ea typeface="ＭＳ Ｐゴシック" charset="0"/>
                <a:cs typeface="ＭＳ Ｐゴシック" charset="0"/>
              </a:rPr>
              <a:t>Why is it hard to predict technology change?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362200"/>
            <a:ext cx="88392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Cochin" charset="0"/>
                <a:ea typeface="ＭＳ Ｐゴシック" charset="0"/>
                <a:cs typeface="ＭＳ Ｐゴシック" charset="0"/>
              </a:rPr>
              <a:t>Technologies evolve and rates can be difficult to predict.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Cochin" charset="0"/>
                <a:ea typeface="ＭＳ Ｐゴシック" charset="0"/>
              </a:rPr>
              <a:t>Effect of long product cycles (such as military- except in War)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ochin" charset="0"/>
                <a:ea typeface="ＭＳ Ｐゴシック" charset="0"/>
                <a:cs typeface="ＭＳ Ｐゴシック" charset="0"/>
              </a:rPr>
              <a:t>Transition from science to engineering is easy to get wrong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Cochi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Cochi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Cochi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Cochin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>
              <a:latin typeface="Cochin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>
              <a:latin typeface="Cochin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Cochi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91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200">
                <a:latin typeface="Calibri" charset="0"/>
                <a:ea typeface="ＭＳ Ｐゴシック" charset="0"/>
              </a:rPr>
              <a:t>The wrong way to control risk</a:t>
            </a:r>
            <a:r>
              <a:rPr lang="en-US" sz="2900">
                <a:latin typeface="Calibri" charset="0"/>
                <a:ea typeface="ＭＳ Ｐゴシック" charset="0"/>
              </a:rPr>
              <a:t/>
            </a:r>
            <a:br>
              <a:rPr lang="en-US" sz="2900">
                <a:latin typeface="Calibri" charset="0"/>
                <a:ea typeface="ＭＳ Ｐゴシック" charset="0"/>
              </a:rPr>
            </a:br>
            <a:r>
              <a:rPr lang="en-US" sz="2900">
                <a:latin typeface="Calibri" charset="0"/>
                <a:ea typeface="ＭＳ Ｐゴシック" charset="0"/>
              </a:rPr>
              <a:t/>
            </a:r>
            <a:br>
              <a:rPr lang="en-US" sz="2900">
                <a:latin typeface="Calibri" charset="0"/>
                <a:ea typeface="ＭＳ Ｐゴシック" charset="0"/>
              </a:rPr>
            </a:br>
            <a:r>
              <a:rPr lang="en-US" sz="2900">
                <a:latin typeface="Calibri" charset="0"/>
                <a:ea typeface="ＭＳ Ｐゴシック" charset="0"/>
              </a:rPr>
              <a:t>A Product Delivery Process with </a:t>
            </a:r>
            <a:r>
              <a:rPr lang="ja-JP" altLang="en-US" sz="2900">
                <a:latin typeface="Calibri" charset="0"/>
                <a:ea typeface="ＭＳ Ｐゴシック" charset="0"/>
              </a:rPr>
              <a:t>“</a:t>
            </a:r>
            <a:r>
              <a:rPr lang="en-US" sz="2900">
                <a:latin typeface="Calibri" charset="0"/>
                <a:ea typeface="ＭＳ Ｐゴシック" charset="0"/>
              </a:rPr>
              <a:t>Science</a:t>
            </a:r>
            <a:r>
              <a:rPr lang="ja-JP" altLang="en-US" sz="2900">
                <a:latin typeface="Calibri" charset="0"/>
                <a:ea typeface="ＭＳ Ｐゴシック" charset="0"/>
              </a:rPr>
              <a:t>”</a:t>
            </a:r>
            <a:endParaRPr lang="en-US" sz="2900">
              <a:latin typeface="Calibri" charset="0"/>
              <a:ea typeface="ＭＳ Ｐゴシック" charset="0"/>
            </a:endParaRP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6172200" y="4648200"/>
            <a:ext cx="15240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After-</a:t>
            </a:r>
          </a:p>
          <a:p>
            <a:pPr algn="ctr" eaLnBrk="0" hangingPunct="0"/>
            <a:r>
              <a:rPr lang="en-US"/>
              <a:t>Market</a:t>
            </a:r>
          </a:p>
          <a:p>
            <a:pPr algn="ctr" eaLnBrk="0" hangingPunct="0"/>
            <a:r>
              <a:rPr lang="en-US"/>
              <a:t>Service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95400" y="2667000"/>
            <a:ext cx="2286000" cy="1143000"/>
            <a:chOff x="816" y="1680"/>
            <a:chExt cx="1440" cy="720"/>
          </a:xfrm>
        </p:grpSpPr>
        <p:sp>
          <p:nvSpPr>
            <p:cNvPr id="23570" name="Rectangle 5"/>
            <p:cNvSpPr>
              <a:spLocks noChangeArrowheads="1"/>
            </p:cNvSpPr>
            <p:nvPr/>
          </p:nvSpPr>
          <p:spPr bwMode="auto">
            <a:xfrm>
              <a:off x="816" y="1680"/>
              <a:ext cx="960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Pre-</a:t>
              </a:r>
            </a:p>
            <a:p>
              <a:pPr algn="ctr" eaLnBrk="0" hangingPunct="0"/>
              <a:r>
                <a:rPr lang="en-US"/>
                <a:t>Concept</a:t>
              </a:r>
            </a:p>
          </p:txBody>
        </p:sp>
        <p:sp>
          <p:nvSpPr>
            <p:cNvPr id="23571" name="AutoShape 6"/>
            <p:cNvSpPr>
              <a:spLocks noChangeArrowheads="1"/>
            </p:cNvSpPr>
            <p:nvPr/>
          </p:nvSpPr>
          <p:spPr bwMode="auto">
            <a:xfrm>
              <a:off x="1968" y="1920"/>
              <a:ext cx="288" cy="33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810000" y="2667000"/>
            <a:ext cx="2209800" cy="1143000"/>
            <a:chOff x="2400" y="1680"/>
            <a:chExt cx="1392" cy="720"/>
          </a:xfrm>
        </p:grpSpPr>
        <p:sp>
          <p:nvSpPr>
            <p:cNvPr id="23568" name="Rectangle 8"/>
            <p:cNvSpPr>
              <a:spLocks noChangeArrowheads="1"/>
            </p:cNvSpPr>
            <p:nvPr/>
          </p:nvSpPr>
          <p:spPr bwMode="auto">
            <a:xfrm>
              <a:off x="2400" y="1680"/>
              <a:ext cx="960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Concept</a:t>
              </a:r>
            </a:p>
          </p:txBody>
        </p:sp>
        <p:sp>
          <p:nvSpPr>
            <p:cNvPr id="23569" name="AutoShape 9"/>
            <p:cNvSpPr>
              <a:spLocks noChangeArrowheads="1"/>
            </p:cNvSpPr>
            <p:nvPr/>
          </p:nvSpPr>
          <p:spPr bwMode="auto">
            <a:xfrm>
              <a:off x="3504" y="1872"/>
              <a:ext cx="288" cy="33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810000" y="4648200"/>
            <a:ext cx="2209800" cy="1143000"/>
            <a:chOff x="2400" y="2928"/>
            <a:chExt cx="1392" cy="720"/>
          </a:xfrm>
        </p:grpSpPr>
        <p:sp>
          <p:nvSpPr>
            <p:cNvPr id="23566" name="Rectangle 11"/>
            <p:cNvSpPr>
              <a:spLocks noChangeArrowheads="1"/>
            </p:cNvSpPr>
            <p:nvPr/>
          </p:nvSpPr>
          <p:spPr bwMode="auto">
            <a:xfrm>
              <a:off x="2400" y="2928"/>
              <a:ext cx="960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Manufacture</a:t>
              </a:r>
            </a:p>
            <a:p>
              <a:pPr algn="ctr" eaLnBrk="0" hangingPunct="0"/>
              <a:r>
                <a:rPr lang="en-US"/>
                <a:t>Support</a:t>
              </a:r>
            </a:p>
          </p:txBody>
        </p:sp>
        <p:sp>
          <p:nvSpPr>
            <p:cNvPr id="23567" name="AutoShape 12"/>
            <p:cNvSpPr>
              <a:spLocks noChangeArrowheads="1"/>
            </p:cNvSpPr>
            <p:nvPr/>
          </p:nvSpPr>
          <p:spPr bwMode="auto">
            <a:xfrm>
              <a:off x="3504" y="3120"/>
              <a:ext cx="288" cy="33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57200" y="2590800"/>
            <a:ext cx="7772400" cy="2895600"/>
            <a:chOff x="288" y="1632"/>
            <a:chExt cx="4896" cy="1824"/>
          </a:xfrm>
        </p:grpSpPr>
        <p:sp>
          <p:nvSpPr>
            <p:cNvPr id="23563" name="Rectangle 14"/>
            <p:cNvSpPr>
              <a:spLocks noChangeArrowheads="1"/>
            </p:cNvSpPr>
            <p:nvPr/>
          </p:nvSpPr>
          <p:spPr bwMode="auto">
            <a:xfrm>
              <a:off x="3888" y="1632"/>
              <a:ext cx="960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Detailed</a:t>
              </a:r>
            </a:p>
            <a:p>
              <a:pPr algn="ctr" eaLnBrk="0" hangingPunct="0"/>
              <a:r>
                <a:rPr lang="en-US"/>
                <a:t> Design</a:t>
              </a:r>
            </a:p>
          </p:txBody>
        </p:sp>
        <p:sp>
          <p:nvSpPr>
            <p:cNvPr id="23564" name="AutoShape 15"/>
            <p:cNvSpPr>
              <a:spLocks noChangeArrowheads="1"/>
            </p:cNvSpPr>
            <p:nvPr/>
          </p:nvSpPr>
          <p:spPr bwMode="auto">
            <a:xfrm>
              <a:off x="4896" y="1872"/>
              <a:ext cx="288" cy="33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AutoShape 16"/>
            <p:cNvSpPr>
              <a:spLocks noChangeArrowheads="1"/>
            </p:cNvSpPr>
            <p:nvPr/>
          </p:nvSpPr>
          <p:spPr bwMode="auto">
            <a:xfrm>
              <a:off x="288" y="3120"/>
              <a:ext cx="288" cy="33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3560" name="AutoShape 17"/>
          <p:cNvCxnSpPr>
            <a:cxnSpLocks noChangeShapeType="1"/>
            <a:stCxn id="23564" idx="3"/>
            <a:endCxn id="23565" idx="1"/>
          </p:cNvCxnSpPr>
          <p:nvPr/>
        </p:nvCxnSpPr>
        <p:spPr bwMode="auto">
          <a:xfrm flipH="1">
            <a:off x="457200" y="3238500"/>
            <a:ext cx="7772400" cy="1981200"/>
          </a:xfrm>
          <a:prstGeom prst="curvedConnector5">
            <a:avLst>
              <a:gd name="adj1" fmla="val -2940"/>
              <a:gd name="adj2" fmla="val 50000"/>
              <a:gd name="adj3" fmla="val 10294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1" name="Rectangle 11"/>
          <p:cNvSpPr>
            <a:spLocks noChangeArrowheads="1"/>
          </p:cNvSpPr>
          <p:nvPr/>
        </p:nvSpPr>
        <p:spPr bwMode="auto">
          <a:xfrm>
            <a:off x="1295400" y="4648200"/>
            <a:ext cx="15240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Manufacture</a:t>
            </a:r>
          </a:p>
          <a:p>
            <a:pPr algn="ctr" eaLnBrk="0" hangingPunct="0"/>
            <a:endParaRPr lang="en-US"/>
          </a:p>
        </p:txBody>
      </p:sp>
      <p:sp>
        <p:nvSpPr>
          <p:cNvPr id="23562" name="AutoShape 6"/>
          <p:cNvSpPr>
            <a:spLocks noChangeArrowheads="1"/>
          </p:cNvSpPr>
          <p:nvPr/>
        </p:nvSpPr>
        <p:spPr bwMode="auto">
          <a:xfrm>
            <a:off x="3124200" y="4876800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3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200">
                <a:latin typeface="Calibri" charset="0"/>
                <a:ea typeface="ＭＳ Ｐゴシック" charset="0"/>
              </a:rPr>
              <a:t>The wrong way to control risk</a:t>
            </a:r>
            <a:r>
              <a:rPr lang="en-US" sz="2900">
                <a:latin typeface="Calibri" charset="0"/>
                <a:ea typeface="ＭＳ Ｐゴシック" charset="0"/>
              </a:rPr>
              <a:t/>
            </a:r>
            <a:br>
              <a:rPr lang="en-US" sz="2900">
                <a:latin typeface="Calibri" charset="0"/>
                <a:ea typeface="ＭＳ Ｐゴシック" charset="0"/>
              </a:rPr>
            </a:br>
            <a:r>
              <a:rPr lang="en-US" sz="2900">
                <a:latin typeface="Calibri" charset="0"/>
                <a:ea typeface="ＭＳ Ｐゴシック" charset="0"/>
              </a:rPr>
              <a:t/>
            </a:r>
            <a:br>
              <a:rPr lang="en-US" sz="2900">
                <a:latin typeface="Calibri" charset="0"/>
                <a:ea typeface="ＭＳ Ｐゴシック" charset="0"/>
              </a:rPr>
            </a:br>
            <a:r>
              <a:rPr lang="en-US" sz="2900">
                <a:latin typeface="Calibri" charset="0"/>
                <a:ea typeface="ＭＳ Ｐゴシック" charset="0"/>
              </a:rPr>
              <a:t>A Product Delivery Process with </a:t>
            </a:r>
            <a:r>
              <a:rPr lang="ja-JP" altLang="en-US" sz="2900">
                <a:latin typeface="Calibri" charset="0"/>
                <a:ea typeface="ＭＳ Ｐゴシック" charset="0"/>
              </a:rPr>
              <a:t>“</a:t>
            </a:r>
            <a:r>
              <a:rPr lang="en-US" sz="2900">
                <a:latin typeface="Calibri" charset="0"/>
                <a:ea typeface="ＭＳ Ｐゴシック" charset="0"/>
              </a:rPr>
              <a:t>Science</a:t>
            </a:r>
            <a:r>
              <a:rPr lang="ja-JP" altLang="en-US" sz="2900">
                <a:latin typeface="Calibri" charset="0"/>
                <a:ea typeface="ＭＳ Ｐゴシック" charset="0"/>
              </a:rPr>
              <a:t>”</a:t>
            </a:r>
            <a:endParaRPr lang="en-US" sz="2900">
              <a:latin typeface="Calibri" charset="0"/>
              <a:ea typeface="ＭＳ Ｐゴシック" charset="0"/>
            </a:endParaRP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6172200" y="4648200"/>
            <a:ext cx="15240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After-</a:t>
            </a:r>
          </a:p>
          <a:p>
            <a:pPr algn="ctr" eaLnBrk="0" hangingPunct="0"/>
            <a:r>
              <a:rPr lang="en-US"/>
              <a:t>Market</a:t>
            </a:r>
          </a:p>
          <a:p>
            <a:pPr algn="ctr" eaLnBrk="0" hangingPunct="0"/>
            <a:r>
              <a:rPr lang="en-US"/>
              <a:t>Service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95400" y="2667000"/>
            <a:ext cx="2286000" cy="1143000"/>
            <a:chOff x="816" y="1680"/>
            <a:chExt cx="1440" cy="720"/>
          </a:xfrm>
        </p:grpSpPr>
        <p:sp>
          <p:nvSpPr>
            <p:cNvPr id="25617" name="Rectangle 5"/>
            <p:cNvSpPr>
              <a:spLocks noChangeArrowheads="1"/>
            </p:cNvSpPr>
            <p:nvPr/>
          </p:nvSpPr>
          <p:spPr bwMode="auto">
            <a:xfrm>
              <a:off x="816" y="1680"/>
              <a:ext cx="960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Pre-</a:t>
              </a:r>
            </a:p>
            <a:p>
              <a:pPr algn="ctr" eaLnBrk="0" hangingPunct="0"/>
              <a:r>
                <a:rPr lang="en-US"/>
                <a:t>Concept</a:t>
              </a:r>
            </a:p>
          </p:txBody>
        </p:sp>
        <p:sp>
          <p:nvSpPr>
            <p:cNvPr id="25618" name="AutoShape 6"/>
            <p:cNvSpPr>
              <a:spLocks noChangeArrowheads="1"/>
            </p:cNvSpPr>
            <p:nvPr/>
          </p:nvSpPr>
          <p:spPr bwMode="auto">
            <a:xfrm>
              <a:off x="1968" y="1920"/>
              <a:ext cx="288" cy="33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810000" y="2667000"/>
            <a:ext cx="2209800" cy="1143000"/>
            <a:chOff x="2400" y="1680"/>
            <a:chExt cx="1392" cy="720"/>
          </a:xfrm>
        </p:grpSpPr>
        <p:sp>
          <p:nvSpPr>
            <p:cNvPr id="25615" name="Rectangle 8"/>
            <p:cNvSpPr>
              <a:spLocks noChangeArrowheads="1"/>
            </p:cNvSpPr>
            <p:nvPr/>
          </p:nvSpPr>
          <p:spPr bwMode="auto">
            <a:xfrm>
              <a:off x="2400" y="1680"/>
              <a:ext cx="960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Concept</a:t>
              </a:r>
            </a:p>
          </p:txBody>
        </p:sp>
        <p:sp>
          <p:nvSpPr>
            <p:cNvPr id="25616" name="AutoShape 9"/>
            <p:cNvSpPr>
              <a:spLocks noChangeArrowheads="1"/>
            </p:cNvSpPr>
            <p:nvPr/>
          </p:nvSpPr>
          <p:spPr bwMode="auto">
            <a:xfrm>
              <a:off x="3504" y="1872"/>
              <a:ext cx="288" cy="33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810000" y="4648200"/>
            <a:ext cx="2209800" cy="1143000"/>
            <a:chOff x="2400" y="2928"/>
            <a:chExt cx="1392" cy="720"/>
          </a:xfrm>
        </p:grpSpPr>
        <p:sp>
          <p:nvSpPr>
            <p:cNvPr id="25613" name="Rectangle 11"/>
            <p:cNvSpPr>
              <a:spLocks noChangeArrowheads="1"/>
            </p:cNvSpPr>
            <p:nvPr/>
          </p:nvSpPr>
          <p:spPr bwMode="auto">
            <a:xfrm>
              <a:off x="2400" y="2928"/>
              <a:ext cx="960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Manufacture</a:t>
              </a:r>
            </a:p>
            <a:p>
              <a:pPr algn="ctr" eaLnBrk="0" hangingPunct="0"/>
              <a:r>
                <a:rPr lang="en-US"/>
                <a:t>Support</a:t>
              </a:r>
            </a:p>
          </p:txBody>
        </p:sp>
        <p:sp>
          <p:nvSpPr>
            <p:cNvPr id="25614" name="AutoShape 12"/>
            <p:cNvSpPr>
              <a:spLocks noChangeArrowheads="1"/>
            </p:cNvSpPr>
            <p:nvPr/>
          </p:nvSpPr>
          <p:spPr bwMode="auto">
            <a:xfrm>
              <a:off x="3504" y="3120"/>
              <a:ext cx="288" cy="33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57200" y="2590800"/>
            <a:ext cx="7772400" cy="2895600"/>
            <a:chOff x="288" y="1632"/>
            <a:chExt cx="4896" cy="1824"/>
          </a:xfrm>
        </p:grpSpPr>
        <p:sp>
          <p:nvSpPr>
            <p:cNvPr id="25610" name="Rectangle 14"/>
            <p:cNvSpPr>
              <a:spLocks noChangeArrowheads="1"/>
            </p:cNvSpPr>
            <p:nvPr/>
          </p:nvSpPr>
          <p:spPr bwMode="auto">
            <a:xfrm>
              <a:off x="3888" y="1632"/>
              <a:ext cx="960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Detailed</a:t>
              </a:r>
            </a:p>
            <a:p>
              <a:pPr algn="ctr" eaLnBrk="0" hangingPunct="0"/>
              <a:r>
                <a:rPr lang="en-US"/>
                <a:t> Design</a:t>
              </a:r>
            </a:p>
          </p:txBody>
        </p:sp>
        <p:sp>
          <p:nvSpPr>
            <p:cNvPr id="25611" name="AutoShape 15"/>
            <p:cNvSpPr>
              <a:spLocks noChangeArrowheads="1"/>
            </p:cNvSpPr>
            <p:nvPr/>
          </p:nvSpPr>
          <p:spPr bwMode="auto">
            <a:xfrm>
              <a:off x="4896" y="1872"/>
              <a:ext cx="288" cy="33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AutoShape 16"/>
            <p:cNvSpPr>
              <a:spLocks noChangeArrowheads="1"/>
            </p:cNvSpPr>
            <p:nvPr/>
          </p:nvSpPr>
          <p:spPr bwMode="auto">
            <a:xfrm>
              <a:off x="288" y="3120"/>
              <a:ext cx="288" cy="33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5608" name="AutoShape 17"/>
          <p:cNvCxnSpPr>
            <a:cxnSpLocks noChangeShapeType="1"/>
            <a:stCxn id="25611" idx="3"/>
            <a:endCxn id="25612" idx="1"/>
          </p:cNvCxnSpPr>
          <p:nvPr/>
        </p:nvCxnSpPr>
        <p:spPr bwMode="auto">
          <a:xfrm flipH="1">
            <a:off x="457200" y="3238500"/>
            <a:ext cx="7772400" cy="1981200"/>
          </a:xfrm>
          <a:prstGeom prst="curvedConnector5">
            <a:avLst>
              <a:gd name="adj1" fmla="val -2940"/>
              <a:gd name="adj2" fmla="val 50000"/>
              <a:gd name="adj3" fmla="val 10294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8498" name="AutoShape 18"/>
          <p:cNvSpPr>
            <a:spLocks noChangeArrowheads="1"/>
          </p:cNvSpPr>
          <p:nvPr/>
        </p:nvSpPr>
        <p:spPr bwMode="auto">
          <a:xfrm>
            <a:off x="990600" y="3810000"/>
            <a:ext cx="2819400" cy="266700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 i="1"/>
              <a:t>A Miracle</a:t>
            </a:r>
          </a:p>
          <a:p>
            <a:pPr algn="ctr" eaLnBrk="0" hangingPunct="0"/>
            <a:r>
              <a:rPr lang="en-US" sz="2000" b="1" i="1"/>
              <a:t>Happens</a:t>
            </a:r>
          </a:p>
          <a:p>
            <a:pPr algn="ctr" eaLnBrk="0" hangingPunct="0"/>
            <a:r>
              <a:rPr lang="en-US" sz="2000" b="1" i="1"/>
              <a:t>here!</a:t>
            </a:r>
          </a:p>
        </p:txBody>
      </p:sp>
    </p:spTree>
    <p:extLst>
      <p:ext uri="{BB962C8B-B14F-4D97-AF65-F5344CB8AC3E}">
        <p14:creationId xmlns:p14="http://schemas.microsoft.com/office/powerpoint/2010/main" val="1822256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animBg="1" autoUpdateAnimBg="0"/>
      <p:bldP spid="148498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tx2"/>
                </a:solidFill>
                <a:latin typeface="Cochin" charset="0"/>
                <a:cs typeface="Cochin" charset="0"/>
              </a:rPr>
              <a:t>Technology Maturity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40338" y="1510153"/>
            <a:ext cx="88036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latin typeface="Cochin" charset="0"/>
                <a:cs typeface="Cochin" charset="0"/>
              </a:rPr>
              <a:t>						</a:t>
            </a:r>
            <a:r>
              <a:rPr lang="en-US" sz="3200" b="1" dirty="0" smtClean="0">
                <a:latin typeface="Cochin" charset="0"/>
                <a:cs typeface="Cochin" charset="0"/>
              </a:rPr>
              <a:t>is not the same as Engineering</a:t>
            </a:r>
            <a:endParaRPr lang="en-US" sz="3200" b="1" dirty="0">
              <a:latin typeface="Cochin" charset="0"/>
              <a:cs typeface="Cochin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b="1" dirty="0">
              <a:latin typeface="Cochin" charset="0"/>
              <a:cs typeface="Cochin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85800" y="1491924"/>
            <a:ext cx="1530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>
                <a:latin typeface="Cochin" charset="0"/>
                <a:cs typeface="Cochin" charset="0"/>
              </a:rPr>
              <a:t>Science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09600" y="2438400"/>
            <a:ext cx="82296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800" b="1">
                <a:latin typeface="Cochin" charset="0"/>
                <a:cs typeface="Cochin" charset="0"/>
              </a:rPr>
              <a:t>Can the Technology be manufactured with </a:t>
            </a:r>
          </a:p>
          <a:p>
            <a:r>
              <a:rPr lang="en-US" sz="2800" b="1">
                <a:latin typeface="Cochin" charset="0"/>
                <a:cs typeface="Cochin" charset="0"/>
              </a:rPr>
              <a:t>	known manufacturing processes?</a:t>
            </a:r>
          </a:p>
          <a:p>
            <a:pPr>
              <a:buFontTx/>
              <a:buChar char="•"/>
            </a:pPr>
            <a:r>
              <a:rPr lang="en-US" sz="2800" b="1">
                <a:latin typeface="Cochin" charset="0"/>
                <a:cs typeface="Cochin" charset="0"/>
              </a:rPr>
              <a:t>Are the critical parameters that control the </a:t>
            </a:r>
          </a:p>
          <a:p>
            <a:r>
              <a:rPr lang="en-US" sz="2800" b="1">
                <a:latin typeface="Cochin" charset="0"/>
                <a:cs typeface="Cochin" charset="0"/>
              </a:rPr>
              <a:t>	new Technology</a:t>
            </a:r>
            <a:r>
              <a:rPr lang="ja-JP" altLang="en-US" sz="2800" b="1">
                <a:latin typeface="Cochin" charset="0"/>
                <a:cs typeface="Cochin" charset="0"/>
              </a:rPr>
              <a:t>’</a:t>
            </a:r>
            <a:r>
              <a:rPr lang="en-US" sz="2800" b="1">
                <a:latin typeface="Cochin" charset="0"/>
                <a:cs typeface="Cochin" charset="0"/>
              </a:rPr>
              <a:t>s functions identified?</a:t>
            </a:r>
          </a:p>
          <a:p>
            <a:pPr>
              <a:buFontTx/>
              <a:buChar char="•"/>
            </a:pPr>
            <a:r>
              <a:rPr lang="en-US" sz="2800" b="1">
                <a:latin typeface="Cochin" charset="0"/>
                <a:cs typeface="Cochin" charset="0"/>
              </a:rPr>
              <a:t>Are the safe operating ranges known?</a:t>
            </a:r>
          </a:p>
          <a:p>
            <a:pPr>
              <a:buFontTx/>
              <a:buChar char="•"/>
            </a:pPr>
            <a:r>
              <a:rPr lang="en-US" sz="2800" b="1">
                <a:latin typeface="Cochin" charset="0"/>
                <a:cs typeface="Cochin" charset="0"/>
              </a:rPr>
              <a:t>Have the failure modes been evaluated?</a:t>
            </a:r>
          </a:p>
          <a:p>
            <a:pPr>
              <a:buFontTx/>
              <a:buChar char="•"/>
            </a:pPr>
            <a:r>
              <a:rPr lang="en-US" sz="2800" b="1">
                <a:latin typeface="Cochin" charset="0"/>
                <a:cs typeface="Cochin" charset="0"/>
              </a:rPr>
              <a:t>Have the life cycle effects been evaluated?</a:t>
            </a:r>
          </a:p>
          <a:p>
            <a:pPr>
              <a:buFontTx/>
              <a:buChar char="•"/>
            </a:pPr>
            <a:r>
              <a:rPr lang="en-US" sz="2800" b="1">
                <a:latin typeface="Cochin" charset="0"/>
                <a:cs typeface="Cochin" charset="0"/>
              </a:rPr>
              <a:t>Are the environmental  effects known?</a:t>
            </a:r>
          </a:p>
          <a:p>
            <a:pPr>
              <a:buFontTx/>
              <a:buChar char="•"/>
            </a:pPr>
            <a:endParaRPr lang="en-US" sz="2800" b="1">
              <a:latin typeface="Cochin" charset="0"/>
              <a:cs typeface="Cochin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295400" y="6096000"/>
            <a:ext cx="6873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b="1">
                <a:latin typeface="Cochin" charset="0"/>
                <a:cs typeface="Cochin" charset="0"/>
              </a:rPr>
              <a:t>If yes, engineering.  If no, science</a:t>
            </a:r>
          </a:p>
        </p:txBody>
      </p:sp>
    </p:spTree>
    <p:extLst>
      <p:ext uri="{BB962C8B-B14F-4D97-AF65-F5344CB8AC3E}">
        <p14:creationId xmlns:p14="http://schemas.microsoft.com/office/powerpoint/2010/main" val="2434541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  <p:bldP spid="5126" grpId="0" build="p" autoUpdateAnimBg="0"/>
      <p:bldP spid="5127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Ramrod - Multi-touch repor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3400425" cy="549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2133600" y="6019800"/>
            <a:ext cx="4808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JPL  Technical Readiness Level</a:t>
            </a:r>
          </a:p>
        </p:txBody>
      </p:sp>
    </p:spTree>
    <p:extLst>
      <p:ext uri="{BB962C8B-B14F-4D97-AF65-F5344CB8AC3E}">
        <p14:creationId xmlns:p14="http://schemas.microsoft.com/office/powerpoint/2010/main" val="170833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3913" y="1894153"/>
            <a:ext cx="10888133" cy="14045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speed was made possible</a:t>
            </a:r>
            <a:br>
              <a:rPr lang="en-US" dirty="0" smtClean="0"/>
            </a:br>
            <a:r>
              <a:rPr lang="en-US" dirty="0" smtClean="0"/>
              <a:t> by the invention and deployment </a:t>
            </a:r>
            <a:br>
              <a:rPr lang="en-US" dirty="0" smtClean="0"/>
            </a:br>
            <a:r>
              <a:rPr lang="en-US" dirty="0" smtClean="0"/>
              <a:t>of the telegraph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952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Telegraph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1838 Patent</a:t>
            </a:r>
          </a:p>
          <a:p>
            <a:endParaRPr lang="en-US" dirty="0" smtClean="0"/>
          </a:p>
          <a:p>
            <a:r>
              <a:rPr lang="en-US" dirty="0" smtClean="0"/>
              <a:t>1851 75 companies 21000 miles of wire </a:t>
            </a:r>
          </a:p>
          <a:p>
            <a:endParaRPr lang="en-US" dirty="0"/>
          </a:p>
          <a:p>
            <a:r>
              <a:rPr lang="en-US" dirty="0" smtClean="0"/>
              <a:t>1854 All Major Cities connected</a:t>
            </a:r>
          </a:p>
          <a:p>
            <a:endParaRPr lang="en-US" dirty="0"/>
          </a:p>
          <a:p>
            <a:r>
              <a:rPr lang="en-US" dirty="0" smtClean="0"/>
              <a:t>1864 100,000 miles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Before the telegraph, information travelled at the rate of a train (1835) or a horse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16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it is fair to 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elections did not give the one-day results that was possible in 1860.</a:t>
            </a:r>
          </a:p>
          <a:p>
            <a:endParaRPr lang="en-US" dirty="0"/>
          </a:p>
          <a:p>
            <a:r>
              <a:rPr lang="en-US" dirty="0" smtClean="0"/>
              <a:t>As a result there was a four month delay because of the </a:t>
            </a:r>
            <a:r>
              <a:rPr lang="en-US" dirty="0" err="1" smtClean="0"/>
              <a:t>tiem</a:t>
            </a:r>
            <a:r>
              <a:rPr lang="en-US" dirty="0" smtClean="0"/>
              <a:t> to count the ballots and to travel to Washington.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523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in common use at the end of a decade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170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745</TotalTime>
  <Words>1230</Words>
  <Application>Microsoft Macintosh PowerPoint</Application>
  <PresentationFormat>On-screen Show (4:3)</PresentationFormat>
  <Paragraphs>270</Paragraphs>
  <Slides>54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Black</vt:lpstr>
      <vt:lpstr>PowerPoint Presentation</vt:lpstr>
      <vt:lpstr> Consider the Hypothesis:  “In recent years, Technology is changing our lives faster than ever before”</vt:lpstr>
      <vt:lpstr> Is this Hypothesis true?  Consider other periods of time</vt:lpstr>
      <vt:lpstr>Consider the election of 1860</vt:lpstr>
      <vt:lpstr>Consider the election of 1860</vt:lpstr>
      <vt:lpstr>This speed was made possible  by the invention and deployment  of the telegraph</vt:lpstr>
      <vt:lpstr>Impact of Telegraph</vt:lpstr>
      <vt:lpstr>So it is fair to say</vt:lpstr>
      <vt:lpstr>Consider. . .</vt:lpstr>
      <vt:lpstr>Consider. . .</vt:lpstr>
      <vt:lpstr>Inventions </vt:lpstr>
      <vt:lpstr>Inventions </vt:lpstr>
      <vt:lpstr>Inventions </vt:lpstr>
      <vt:lpstr>Inventions </vt:lpstr>
      <vt:lpstr>1920s</vt:lpstr>
      <vt:lpstr>Cars</vt:lpstr>
      <vt:lpstr>1920s</vt:lpstr>
      <vt:lpstr>The growth of commercial air passenger transport </vt:lpstr>
      <vt:lpstr>Inventions </vt:lpstr>
      <vt:lpstr>Inventions </vt:lpstr>
      <vt:lpstr>Inventions </vt:lpstr>
      <vt:lpstr>Inventions </vt:lpstr>
      <vt:lpstr>Inventions </vt:lpstr>
      <vt:lpstr>Flying frequency</vt:lpstr>
      <vt:lpstr>But when did this really start?</vt:lpstr>
      <vt:lpstr>Transition in the 50s</vt:lpstr>
      <vt:lpstr>1957-2013 </vt:lpstr>
      <vt:lpstr>Cost dropped with de-regulation</vt:lpstr>
      <vt:lpstr>Inventions </vt:lpstr>
      <vt:lpstr>Inventions </vt:lpstr>
      <vt:lpstr>Inventions </vt:lpstr>
      <vt:lpstr>Inventions </vt:lpstr>
      <vt:lpstr>Inventions </vt:lpstr>
      <vt:lpstr>Inventions </vt:lpstr>
      <vt:lpstr>Inventions </vt:lpstr>
      <vt:lpstr>Inventions </vt:lpstr>
      <vt:lpstr>Inventions </vt:lpstr>
      <vt:lpstr>Inventions </vt:lpstr>
      <vt:lpstr>Inventions </vt:lpstr>
      <vt:lpstr>Inventions </vt:lpstr>
      <vt:lpstr>However, there is one thing that characterizes technology now</vt:lpstr>
      <vt:lpstr>PowerPoint Presentation</vt:lpstr>
      <vt:lpstr>Smart Phones</vt:lpstr>
      <vt:lpstr>Smart Phones</vt:lpstr>
      <vt:lpstr>Smart Phone Penetration India -Statistica</vt:lpstr>
      <vt:lpstr>Can you have predicted this?</vt:lpstr>
      <vt:lpstr>Missed Forecasts at the beginning</vt:lpstr>
      <vt:lpstr>With Exceptions Consider Arthur C. Clarke</vt:lpstr>
      <vt:lpstr>2030</vt:lpstr>
      <vt:lpstr>Why is it hard to predict technology change?</vt:lpstr>
      <vt:lpstr>The wrong way to control risk  A Product Delivery Process with “Science”</vt:lpstr>
      <vt:lpstr>The wrong way to control risk  A Product Delivery Process with “Science”</vt:lpstr>
      <vt:lpstr>PowerPoint Presentation</vt:lpstr>
      <vt:lpstr>PowerPoint Presentation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</dc:title>
  <dc:creator>Ken Pickar</dc:creator>
  <cp:lastModifiedBy>Ken Pickar</cp:lastModifiedBy>
  <cp:revision>50</cp:revision>
  <dcterms:created xsi:type="dcterms:W3CDTF">2015-04-08T05:15:31Z</dcterms:created>
  <dcterms:modified xsi:type="dcterms:W3CDTF">2019-05-03T01:03:32Z</dcterms:modified>
</cp:coreProperties>
</file>